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>
          <p15:clr>
            <a:srgbClr val="A4A3A4"/>
          </p15:clr>
        </p15:guide>
        <p15:guide id="2" pos="134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2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23" d="100"/>
          <a:sy n="23" d="100"/>
        </p:scale>
        <p:origin x="1528" y="304"/>
      </p:cViewPr>
      <p:guideLst>
        <p:guide orient="horz" pos="9535"/>
        <p:guide pos="134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54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55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9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23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16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2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87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1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2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60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4DE8-AE3D-40A8-90B8-FB90AC599C3D}" type="datetimeFigureOut">
              <a:rPr lang="en-GB" smtClean="0"/>
              <a:pPr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C4D90-E909-4F87-A3D0-77D3250A7A1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6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275444"/>
            <a:ext cx="42803763" cy="6730353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99423" y="7754628"/>
            <a:ext cx="12056478" cy="2393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Background:</a:t>
            </a:r>
            <a:r>
              <a:rPr lang="en-US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Argentina has reported moderate to high levels of transmitted drug resistance (TDR), mostly to NNRTIs, in HIV-infected patients including pregnant women by standard sequencing. </a:t>
            </a:r>
          </a:p>
          <a:p>
            <a:pPr marL="571500" indent="-5715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However, the percentage of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quasispecies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harboring resistance mutations (RAMs) and mutational load (ML) remain unknown in those patients with TDR.</a:t>
            </a:r>
          </a:p>
          <a:p>
            <a:pPr marL="571500" indent="-5715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This information could be of importance in guiding the selection of maternal antiretroviral therapy and neonatal prophylaxis.</a:t>
            </a:r>
          </a:p>
          <a:p>
            <a:pPr marL="571500" indent="-571500"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2000"/>
              </a:lnSpc>
              <a:spcAft>
                <a:spcPts val="800"/>
              </a:spcAft>
            </a:pPr>
            <a:r>
              <a:rPr lang="en-US" sz="4400" b="1" kern="150" dirty="0">
                <a:solidFill>
                  <a:srgbClr val="FF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Material and Methods:</a:t>
            </a:r>
            <a:r>
              <a:rPr lang="en-US" sz="4400" kern="150" dirty="0">
                <a:solidFill>
                  <a:srgbClr val="FF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marL="571500" indent="-571500" algn="just">
              <a:lnSpc>
                <a:spcPct val="102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kern="15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Retrospective study in a cohort of 40 naïve HIV-infected pregnant women, whose pretreatment samples had been genotyped by TRUGENE (period 2008-2014). </a:t>
            </a:r>
          </a:p>
          <a:p>
            <a:pPr marL="571500" indent="-571500" algn="just">
              <a:lnSpc>
                <a:spcPct val="102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kern="15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Samples were re-sequenced with Ultra Deep Sequencing (UDS) using a Public Health Agency of Canada protocol on </a:t>
            </a:r>
            <a:r>
              <a:rPr lang="en-US" sz="4000" kern="15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Miseq</a:t>
            </a:r>
            <a:r>
              <a:rPr lang="en-US" sz="4000" kern="15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sequencer (</a:t>
            </a:r>
            <a:r>
              <a:rPr lang="en-US" sz="4000" kern="15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Illumina</a:t>
            </a:r>
            <a:r>
              <a:rPr lang="en-US" sz="4000" kern="15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) and bioinformatics analysis were performed by </a:t>
            </a:r>
            <a:r>
              <a:rPr lang="en-US" sz="4000" kern="15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HyDRA</a:t>
            </a:r>
            <a:r>
              <a:rPr lang="en-US" sz="4000" kern="15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software for a 1% sensibility threshold. </a:t>
            </a:r>
          </a:p>
          <a:p>
            <a:pPr marL="571500" indent="-571500" algn="just">
              <a:lnSpc>
                <a:spcPct val="102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kern="15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TDR mutations were identified according to WHO guidelines. The ML was calculated in each patient considering baseline HIV-1 RNA load multiplied by the frequency of </a:t>
            </a:r>
            <a:r>
              <a:rPr lang="en-US" sz="4000" kern="150" dirty="0" err="1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quasispecies</a:t>
            </a:r>
            <a:r>
              <a:rPr lang="en-US" sz="4000" kern="15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harboring RAMs.</a:t>
            </a:r>
          </a:p>
          <a:p>
            <a:pPr marL="571500" indent="-571500" algn="just">
              <a:lnSpc>
                <a:spcPct val="102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kern="15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TDR mutations were identified according to WHO guidelines. The ML was calculated in each patient considering baseline HIV-1 RNA load multiplied by the frequency of quasispecies harboring RAMs.</a:t>
            </a:r>
          </a:p>
          <a:p>
            <a:pPr marL="571500" indent="-571500" algn="just">
              <a:lnSpc>
                <a:spcPct val="102000"/>
              </a:lnSpc>
              <a:spcAft>
                <a:spcPts val="800"/>
              </a:spcAft>
            </a:pPr>
            <a:endParaRPr lang="en-US" sz="4000" kern="15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s-A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latin typeface="Arial" panose="020B0604020202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57645" y="1762139"/>
            <a:ext cx="34690049" cy="2583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Reverse transcriptase and protease inhibitors mutational viral load in HIV infected pregnant women with transmitted drug resistance in Argentina</a:t>
            </a:r>
            <a:endParaRPr lang="es-A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0" y="4127409"/>
            <a:ext cx="41660763" cy="1261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A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Cecchini</a:t>
            </a:r>
            <a:r>
              <a:rPr lang="es-AR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A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J. Sfalcin</a:t>
            </a:r>
            <a:r>
              <a:rPr lang="es-AR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A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I. Zapiola</a:t>
            </a:r>
            <a:r>
              <a:rPr lang="es-AR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A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A. Gomez</a:t>
            </a:r>
            <a:r>
              <a:rPr lang="es-AR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A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S. </a:t>
            </a:r>
            <a:r>
              <a:rPr lang="es-AR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Fernandez</a:t>
            </a:r>
            <a:r>
              <a:rPr lang="es-A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Giuliano</a:t>
            </a:r>
            <a:r>
              <a:rPr lang="es-AR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A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L. Mammana</a:t>
            </a:r>
            <a:r>
              <a:rPr lang="es-AR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A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A. Seravalle</a:t>
            </a:r>
            <a:r>
              <a:rPr lang="es-AR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A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Fay</a:t>
            </a:r>
            <a:r>
              <a:rPr lang="es-A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</a:t>
            </a:r>
            <a:r>
              <a:rPr lang="es-AR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A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M.B. Bouzas</a:t>
            </a:r>
            <a:r>
              <a:rPr lang="es-AR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AR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AR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A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Cosme Argerich, </a:t>
            </a:r>
            <a:r>
              <a:rPr lang="es-AR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Infectious</a:t>
            </a:r>
            <a:r>
              <a:rPr lang="es-A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Diseases</a:t>
            </a:r>
            <a:r>
              <a:rPr lang="es-A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A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Buenos Aires, Argentina, </a:t>
            </a:r>
            <a:r>
              <a:rPr lang="es-AR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A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CIBIC Laboratorios, Rosario, Argentina,</a:t>
            </a:r>
          </a:p>
          <a:p>
            <a:pPr algn="ctr"/>
            <a:r>
              <a:rPr lang="es-AR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A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Francisco J. Muñiz, </a:t>
            </a:r>
            <a:r>
              <a:rPr lang="es-AR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Virology</a:t>
            </a:r>
            <a:r>
              <a:rPr lang="es-A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A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Buenos Aires, Argentina</a:t>
            </a: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3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11940877" y="28863607"/>
            <a:ext cx="18922008" cy="0"/>
          </a:xfrm>
          <a:prstGeom prst="straightConnector1">
            <a:avLst/>
          </a:prstGeom>
          <a:noFill/>
          <a:ln w="76200">
            <a:solidFill>
              <a:srgbClr val="EF402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0" y="28863607"/>
            <a:ext cx="42803763" cy="1411605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14" name="TextBox 13"/>
          <p:cNvSpPr txBox="1"/>
          <p:nvPr/>
        </p:nvSpPr>
        <p:spPr>
          <a:xfrm>
            <a:off x="275770" y="29178175"/>
            <a:ext cx="8348516" cy="82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PRESENTED AT THE 23</a:t>
            </a:r>
            <a:r>
              <a:rPr lang="en-GB" sz="2365" b="1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RD</a:t>
            </a:r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AIDS CONFERENCE (AIDS 2020) </a:t>
            </a:r>
            <a:r>
              <a:rPr lang="es-ES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| 6-10 JULY 2020</a:t>
            </a:r>
            <a:endParaRPr lang="en-GB" sz="2365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3056" y="29111272"/>
            <a:ext cx="5430051" cy="91627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285307" y="529880"/>
            <a:ext cx="3880843" cy="1864405"/>
          </a:xfrm>
          <a:prstGeom prst="rect">
            <a:avLst/>
          </a:prstGeom>
        </p:spPr>
      </p:pic>
      <p:pic>
        <p:nvPicPr>
          <p:cNvPr id="15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5307" y="2710393"/>
            <a:ext cx="3880843" cy="176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285306" y="4849568"/>
            <a:ext cx="3880843" cy="174636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400095" y="9575042"/>
            <a:ext cx="16537394" cy="9095034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261615" y="327527"/>
            <a:ext cx="28216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PEB0276</a:t>
            </a: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2776470" y="7754628"/>
            <a:ext cx="11671313" cy="2393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02000"/>
              </a:lnSpc>
              <a:spcAft>
                <a:spcPts val="800"/>
              </a:spcAft>
            </a:pPr>
            <a:r>
              <a:rPr lang="en-US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Results: </a:t>
            </a:r>
          </a:p>
          <a:p>
            <a:pPr marL="571500" indent="-571500" algn="just">
              <a:lnSpc>
                <a:spcPct val="102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By UDS, TDR for NNRTIs, NRTIs and PIs was 17.5% (n=7 patients), 10% (n=4), 12.5% (n=5) respectively. </a:t>
            </a:r>
          </a:p>
          <a:p>
            <a:pPr marL="571500" indent="-571500" algn="just">
              <a:lnSpc>
                <a:spcPct val="102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Predominant NNRTI RAMs were K103N (n=4; 10%) and G190A/E/S (n=3; 7.5%).  </a:t>
            </a:r>
          </a:p>
          <a:p>
            <a:pPr marL="571500" indent="-571500" algn="just">
              <a:lnSpc>
                <a:spcPct val="102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For NNRTIs, 78% of RAMs were present in &gt;93.5% of viral population and ML was &gt;1000 c/mL for 89% of them, with a median (IQR) of 8330 c/ml (7738-29796). </a:t>
            </a:r>
          </a:p>
          <a:p>
            <a:pPr marL="571500" indent="-571500" algn="just">
              <a:lnSpc>
                <a:spcPct val="102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detail of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percentage of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quasispecies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harboring each NNRTI mutation and the corresponding viral load is shown in graphic 1.</a:t>
            </a:r>
          </a:p>
          <a:p>
            <a:pPr marL="571500" indent="-571500" algn="just">
              <a:lnSpc>
                <a:spcPct val="102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NRTI RAMs corresponded mostly to thymidine-analog associated mutations (7.5%) with a low prevalence of mutations in codon 184 (2.5%). </a:t>
            </a:r>
          </a:p>
          <a:p>
            <a:pPr marL="571500" indent="-571500" algn="just">
              <a:lnSpc>
                <a:spcPct val="102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following NRTI RAMs were described (per patient: % of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quasispecies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ML): </a:t>
            </a:r>
          </a:p>
          <a:p>
            <a:pPr marL="1028700" lvl="1" indent="-571500" algn="just">
              <a:lnSpc>
                <a:spcPct val="102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T215I (99.7%, 11014 c/ml)</a:t>
            </a:r>
          </a:p>
          <a:p>
            <a:pPr marL="1028700" lvl="1" indent="-571500" algn="just">
              <a:lnSpc>
                <a:spcPct val="102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D67G (1.28%, 502 c/mL)</a:t>
            </a:r>
          </a:p>
          <a:p>
            <a:pPr marL="1028700" lvl="1" indent="-571500" algn="just">
              <a:lnSpc>
                <a:spcPct val="102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M41L (79.8%, 88578 c/mL) </a:t>
            </a:r>
          </a:p>
          <a:p>
            <a:pPr marL="1028700" lvl="1" indent="-571500" algn="just">
              <a:lnSpc>
                <a:spcPct val="102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M184I (1.02%, 173 c/mL) </a:t>
            </a:r>
          </a:p>
          <a:p>
            <a:pPr marL="571500" indent="-571500" algn="just">
              <a:lnSpc>
                <a:spcPct val="102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Most frequent PI-RAMS were I85V, M46I, I50V and L90M (n=2, 5% each). </a:t>
            </a:r>
          </a:p>
          <a:p>
            <a:pPr marL="571500" indent="-571500" algn="just">
              <a:lnSpc>
                <a:spcPct val="102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For PIs, quasispecies with RAMS corresponded to &lt;2.3% of viral population and ML was &lt;350 c/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for 77.8% of them, with a median (IQR) of 191 c/ml (54-1274).</a:t>
            </a:r>
            <a:endParaRPr lang="es-A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 algn="just">
              <a:lnSpc>
                <a:spcPct val="102000"/>
              </a:lnSpc>
              <a:spcAft>
                <a:spcPts val="800"/>
              </a:spcAft>
            </a:pPr>
            <a:endParaRPr lang="es-AR" sz="4000" kern="15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s-A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latin typeface="Arial" panose="020B0604020202020204" pitchFamily="34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25410374" y="8438032"/>
            <a:ext cx="15641374" cy="378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02000"/>
              </a:lnSpc>
              <a:spcAft>
                <a:spcPts val="800"/>
              </a:spcAft>
            </a:pPr>
            <a:endParaRPr lang="es-AR" sz="4400" kern="15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s-A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latin typeface="Arial" panose="020B0604020202020204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25277654" y="19000461"/>
            <a:ext cx="175261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Graphic</a:t>
            </a:r>
            <a:r>
              <a:rPr lang="es-AR" sz="4000" b="1" dirty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s-AR" sz="4000" dirty="0" err="1">
                <a:latin typeface="Arial" panose="020B0604020202020204" pitchFamily="34" charset="0"/>
                <a:cs typeface="Arial" panose="020B0604020202020204" pitchFamily="34" charset="0"/>
              </a:rPr>
              <a:t>Percentage</a:t>
            </a:r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AR" sz="4000" dirty="0" err="1">
                <a:latin typeface="Arial" panose="020B0604020202020204" pitchFamily="34" charset="0"/>
                <a:cs typeface="Arial" panose="020B0604020202020204" pitchFamily="34" charset="0"/>
              </a:rPr>
              <a:t>mutational</a:t>
            </a:r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</a:rPr>
              <a:t> viral load of viral </a:t>
            </a:r>
            <a:r>
              <a:rPr lang="es-AR" sz="4000" dirty="0" err="1">
                <a:latin typeface="Arial" panose="020B0604020202020204" pitchFamily="34" charset="0"/>
                <a:cs typeface="Arial" panose="020B0604020202020204" pitchFamily="34" charset="0"/>
              </a:rPr>
              <a:t>quasiespecies</a:t>
            </a:r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000" dirty="0" err="1">
                <a:latin typeface="Arial" panose="020B0604020202020204" pitchFamily="34" charset="0"/>
                <a:cs typeface="Arial" panose="020B0604020202020204" pitchFamily="34" charset="0"/>
              </a:rPr>
              <a:t>harboring</a:t>
            </a:r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</a:rPr>
              <a:t> NNRTI </a:t>
            </a:r>
            <a:r>
              <a:rPr lang="es-AR" sz="4000" dirty="0" err="1">
                <a:latin typeface="Arial" panose="020B0604020202020204" pitchFamily="34" charset="0"/>
                <a:cs typeface="Arial" panose="020B0604020202020204" pitchFamily="34" charset="0"/>
              </a:rPr>
              <a:t>resistance</a:t>
            </a:r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AR" sz="4000" dirty="0" err="1">
                <a:latin typeface="Arial" panose="020B0604020202020204" pitchFamily="34" charset="0"/>
                <a:cs typeface="Arial" panose="020B0604020202020204" pitchFamily="34" charset="0"/>
              </a:rPr>
              <a:t>baseline</a:t>
            </a:r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000" dirty="0" err="1">
                <a:latin typeface="Arial" panose="020B0604020202020204" pitchFamily="34" charset="0"/>
                <a:cs typeface="Arial" panose="020B0604020202020204" pitchFamily="34" charset="0"/>
              </a:rPr>
              <a:t>samples</a:t>
            </a:r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</a:rPr>
              <a:t> of HIV-</a:t>
            </a:r>
            <a:r>
              <a:rPr lang="es-AR" sz="4000" dirty="0" err="1">
                <a:latin typeface="Arial" panose="020B0604020202020204" pitchFamily="34" charset="0"/>
                <a:cs typeface="Arial" panose="020B0604020202020204" pitchFamily="34" charset="0"/>
              </a:rPr>
              <a:t>infected</a:t>
            </a:r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000" dirty="0" err="1">
                <a:latin typeface="Arial" panose="020B0604020202020204" pitchFamily="34" charset="0"/>
                <a:cs typeface="Arial" panose="020B0604020202020204" pitchFamily="34" charset="0"/>
              </a:rPr>
              <a:t>naive</a:t>
            </a:r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000" dirty="0" err="1">
                <a:latin typeface="Arial" panose="020B0604020202020204" pitchFamily="34" charset="0"/>
                <a:cs typeface="Arial" panose="020B0604020202020204" pitchFamily="34" charset="0"/>
              </a:rPr>
              <a:t>pregnant</a:t>
            </a:r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0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</a:rPr>
              <a:t> in Buenos Aires, Argentina (2008-2014)</a:t>
            </a:r>
          </a:p>
        </p:txBody>
      </p:sp>
      <p:sp>
        <p:nvSpPr>
          <p:cNvPr id="32" name="CuadroTexto 31"/>
          <p:cNvSpPr txBox="1"/>
          <p:nvPr/>
        </p:nvSpPr>
        <p:spPr>
          <a:xfrm rot="16200000">
            <a:off x="24411826" y="12652408"/>
            <a:ext cx="2373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Percentage</a:t>
            </a:r>
            <a:endParaRPr lang="es-A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1359935" y="16902174"/>
            <a:ext cx="4321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s-AR" sz="2800" dirty="0" err="1">
                <a:latin typeface="Arial" panose="020B0604020202020204" pitchFamily="34" charset="0"/>
                <a:cs typeface="Arial" panose="020B0604020202020204" pitchFamily="34" charset="0"/>
              </a:rPr>
              <a:t>mutational</a:t>
            </a: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 viral load</a:t>
            </a:r>
          </a:p>
        </p:txBody>
      </p:sp>
      <p:sp>
        <p:nvSpPr>
          <p:cNvPr id="31" name="Rectángulo 30"/>
          <p:cNvSpPr/>
          <p:nvPr/>
        </p:nvSpPr>
        <p:spPr>
          <a:xfrm>
            <a:off x="25250074" y="22446677"/>
            <a:ext cx="17294755" cy="4707122"/>
          </a:xfrm>
          <a:prstGeom prst="rect">
            <a:avLst/>
          </a:prstGeom>
          <a:solidFill>
            <a:srgbClr val="E72240"/>
          </a:solidFill>
        </p:spPr>
        <p:txBody>
          <a:bodyPr wrap="square">
            <a:spAutoFit/>
          </a:bodyPr>
          <a:lstStyle/>
          <a:p>
            <a:pPr algn="just">
              <a:lnSpc>
                <a:spcPct val="102000"/>
              </a:lnSpc>
              <a:spcAft>
                <a:spcPts val="800"/>
              </a:spcAft>
            </a:pPr>
            <a:r>
              <a:rPr lang="en-US" sz="5400" b="1" kern="15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Conclusion: </a:t>
            </a:r>
            <a:r>
              <a:rPr lang="en-US" sz="4000" kern="15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 this cohort of HIV-infected pregnant women, NNRTI-RAMs are predominant within the viral population, usually exceeding the threshold of 1000 c/mL, indicating potential higher risk of perinatal transmission. Conversely, PI mutations appear mostly as minority variants, with potential lower risk of transmission. Among NRTI, the percentage of </a:t>
            </a:r>
            <a:r>
              <a:rPr lang="en-US" sz="4000" kern="150" dirty="0" err="1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quasispecies</a:t>
            </a:r>
            <a:r>
              <a:rPr lang="en-US" sz="4000" kern="15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harboring RAMs and ML values were variable within the clinical samples.</a:t>
            </a:r>
            <a:endParaRPr lang="es-AR" sz="4000" kern="150" dirty="0">
              <a:solidFill>
                <a:schemeClr val="bg1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118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686</Words>
  <Application>Microsoft Macintosh PowerPoint</Application>
  <PresentationFormat>Personalizado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SimSun</vt:lpstr>
      <vt:lpstr>Arial</vt:lpstr>
      <vt:lpstr>Calibri</vt:lpstr>
      <vt:lpstr>Calibri Light</vt:lpstr>
      <vt:lpstr>Century Gothic</vt:lpstr>
      <vt:lpstr>Wingdings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Dolan</dc:creator>
  <cp:lastModifiedBy>DIEGO CECCHINI</cp:lastModifiedBy>
  <cp:revision>28</cp:revision>
  <dcterms:created xsi:type="dcterms:W3CDTF">2016-06-23T11:49:10Z</dcterms:created>
  <dcterms:modified xsi:type="dcterms:W3CDTF">2020-06-23T13:59:54Z</dcterms:modified>
</cp:coreProperties>
</file>